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97456-D2F2-BD34-96A9-061B69FF6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BA1322-7A73-A579-A9C7-B0791A4EA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9769FE-84EB-FE10-5DBC-5161CE81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CD7D5F-9CB6-015D-C66F-67BB1EAF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074698-F05C-8EAC-9AB9-95957DB1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7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A5B98-FC7C-3376-A668-1C2E35D5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62FD57-CDE5-8884-2B77-E928989F9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2B5CA3-D962-41B7-497C-9A41A7F0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22BEC-9414-0695-322C-4DCE2D90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8FDDC-16C7-520E-92BE-70C2CCCC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10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C344600-9422-A1E2-20E9-17EFDA1AD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6E556D-AD21-A989-130C-983F53F8C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91F997-C63A-A1D6-BE38-48133BB8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4D160B-F887-B4A2-5AC8-A3DB1761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F3DF18-55AC-A982-FC62-3AFD34BC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68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50DFA-3213-C1E7-CA09-BA6652DF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0FFE8-66C1-7881-E13A-23C7ACDF2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DD9BD0-4BA5-DC66-07C9-D4B69269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5BA070-22C4-01D3-F9C2-56AAE726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84185E-FE3A-B6D0-0949-37851F1B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24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95A92-41EA-427E-F8F8-AB0BA974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7E6EFA-0E7F-0A0A-826A-FE7918D88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8E5A80-3DEF-CB2D-1E0A-15112ECC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DCD4E3-228E-33DE-B94F-D1C2779E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921CAE-57D4-4F14-AD7C-32C0BC1F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43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DB71C-C9BE-186A-CFB9-2BCE198D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0C731-74B9-D8DF-6E6F-280B7FB30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F6A64F-7FE1-D983-5F11-D42BD0BC1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367EC2-F816-DF66-C74C-ADEA7509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252F22-3EB3-3DA1-9FD9-8EA75DAD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AC36E5-3CC5-2F59-97E8-D3F4C89C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93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72E53-6ACD-7163-045A-B2C46B81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52FF3A-30EB-299C-577F-8B5B64D0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1AC46-992D-F9CD-A45F-EE5DFCB31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29CCF3-BAF6-B300-801C-97A68CB6F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A0CB73-EC17-A234-3709-1EA957D6B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5A060A-F988-7294-88DB-7106ACBD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A27872-6D2B-BA61-D354-C22C0F98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404F82-A936-57B9-B56B-8E22E5DB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50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FC76E-4242-A127-B7AA-C780251B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61E0AD-3E66-D6BC-976A-40A23BC6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EACF9B-0BC9-2162-2FE1-18E4DD8F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7820B1-19F8-A011-BED3-2B861EB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09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73FBC0-4DA7-7A73-E5E5-FE58BA39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5164F1-6C2F-065A-E24D-2B4FEC87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3F24B9-2D20-8BE3-E4F3-A628BF58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9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89BD2-0DD1-FCA1-37FD-C2F55EE3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ED4DEE-6EE3-8CB2-8DFB-878D6F35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9F8FF1-7981-0B9E-C4A8-EDFB0385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02E146-957A-BB15-8FEF-63A73730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80268B-77FD-E640-DAF6-A49E7A52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80F0CC-D971-4C5C-3AE9-0FD3143A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78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5D5B4-89DA-3DAD-EFB5-ACD184A8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05FADA-E8A7-D4A2-D0AB-0EBC4C280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7C11B9-9850-FAEE-38BF-B0DD7F047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6BDA9F-A073-4646-1400-27234269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7C6777-0FA3-045E-944B-66E712D0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A64659-9DD3-1FA0-C11E-8194F001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88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A74E27-4B79-FD4E-5951-A87D1683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4E9BF6-ADDF-C568-8BCF-1E41A5177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4C5DAC-D27D-909F-2DB3-FFECF9BE6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04B4-5FCC-4943-A24F-875FD1045A18}" type="datetimeFigureOut">
              <a:rPr lang="nl-NL" smtClean="0"/>
              <a:t>13-2-2024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971609-DB08-4651-F0E2-A95DBE126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6E9D94-4335-82F0-CF0D-8A45039EC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53C9-1FEE-4144-87F2-FA1328ABE8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6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05E13-0A2D-4DF2-DE09-30D5F2DC2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234569-6C02-4BF3-12F1-FCB56614F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WP QA Profiel OA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A3B963-F512-5FA8-703B-106C35792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Autofit/>
          </a:bodyPr>
          <a:lstStyle/>
          <a:p>
            <a:pPr algn="l"/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Week 2</a:t>
            </a:r>
          </a:p>
          <a:p>
            <a:pPr algn="l"/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Leerlingen begeleiden</a:t>
            </a:r>
          </a:p>
        </p:txBody>
      </p:sp>
    </p:spTree>
    <p:extLst>
      <p:ext uri="{BB962C8B-B14F-4D97-AF65-F5344CB8AC3E}">
        <p14:creationId xmlns:p14="http://schemas.microsoft.com/office/powerpoint/2010/main" val="414033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F9E2C6-43E5-EC2C-1F25-0DF24C2C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3" y="178141"/>
            <a:ext cx="8740774" cy="1323439"/>
          </a:xfrm>
        </p:spPr>
        <p:txBody>
          <a:bodyPr anchor="t">
            <a:normAutofit/>
          </a:bodyPr>
          <a:lstStyle/>
          <a:p>
            <a:r>
              <a:rPr lang="nl-NL" sz="4000" dirty="0"/>
              <a:t>Intelligentie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748955-8E2A-E49B-6502-169F5FC8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IQ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EQ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098" name="Picture 2" descr="Meervoudige intelligenties: 8 manieren om knap te zijn • Juf Maike">
            <a:extLst>
              <a:ext uri="{FF2B5EF4-FFF2-40B4-BE49-F238E27FC236}">
                <a16:creationId xmlns:a16="http://schemas.microsoft.com/office/drawing/2014/main" id="{66A5C688-A528-3822-80BB-64ED5766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97" y="178140"/>
            <a:ext cx="8127279" cy="57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73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354BAF5-2031-EE6F-E911-2C1C93FF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nl-NL" sz="4000" dirty="0"/>
              <a:t>Motivatie</a:t>
            </a:r>
            <a:br>
              <a:rPr lang="nl-NL" sz="4000" dirty="0"/>
            </a:br>
            <a:br>
              <a:rPr lang="nl-NL" sz="4000" dirty="0"/>
            </a:br>
            <a:r>
              <a:rPr lang="nl-NL" sz="4000" b="1" dirty="0"/>
              <a:t>Het willen leren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742655-B856-375C-AD46-BBA02926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Opvattingen thuis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Succeservaringen</a:t>
            </a:r>
          </a:p>
          <a:p>
            <a:endParaRPr lang="nl-NL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Intrinsiek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Extrinsiek </a:t>
            </a:r>
          </a:p>
        </p:txBody>
      </p:sp>
      <p:pic>
        <p:nvPicPr>
          <p:cNvPr id="5122" name="Picture 2" descr="Werken aan je intrinsieke motivatie met Rookie Smart - Onderwijs van Morgen">
            <a:extLst>
              <a:ext uri="{FF2B5EF4-FFF2-40B4-BE49-F238E27FC236}">
                <a16:creationId xmlns:a16="http://schemas.microsoft.com/office/drawing/2014/main" id="{64C1170C-6794-10CF-158E-EBE89F69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68" y="3956429"/>
            <a:ext cx="3597545" cy="27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7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877CF4-F7E5-ABDA-0AE8-D9B97FBE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457" y="249761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Opdracht</a:t>
            </a:r>
          </a:p>
        </p:txBody>
      </p:sp>
      <p:pic>
        <p:nvPicPr>
          <p:cNvPr id="5" name="Picture 4" descr="Bril boven op een boek">
            <a:extLst>
              <a:ext uri="{FF2B5EF4-FFF2-40B4-BE49-F238E27FC236}">
                <a16:creationId xmlns:a16="http://schemas.microsoft.com/office/drawing/2014/main" id="{50FCB441-3233-F49B-95C5-0E3A27736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0" r="32782" b="-1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BD5AF1-7E32-D547-4DFF-B3C00D3B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994" y="1042393"/>
            <a:ext cx="4391024" cy="5171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Voer met twee studenten een gesprek over:</a:t>
            </a:r>
          </a:p>
          <a:p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Hoe ze leren (leerstijlen)</a:t>
            </a:r>
          </a:p>
          <a:p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Wat ze leuk vinden aan hun studie (intrinsieke motivatie)</a:t>
            </a:r>
          </a:p>
          <a:p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Waar ze bij gemotiveerd moeten worden voor studie (extrinsieke </a:t>
            </a:r>
            <a:r>
              <a:rPr lang="nl-NL" sz="1800" dirty="0" err="1">
                <a:solidFill>
                  <a:schemeClr val="bg1">
                    <a:alpha val="80000"/>
                  </a:schemeClr>
                </a:solidFill>
              </a:rPr>
              <a:t>motievatie</a:t>
            </a:r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)</a:t>
            </a:r>
          </a:p>
          <a:p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Of ze de stof makkelijk kunnen volgen (IQ)</a:t>
            </a:r>
          </a:p>
          <a:p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Of ze zich prettig </a:t>
            </a:r>
            <a:r>
              <a:rPr lang="nl-NL" sz="1800" dirty="0" err="1">
                <a:solidFill>
                  <a:schemeClr val="bg1">
                    <a:alpha val="80000"/>
                  </a:schemeClr>
                </a:solidFill>
              </a:rPr>
              <a:t>voelin</a:t>
            </a:r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 in de klas en makkelijk omgaan met andere studenten (EQ)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a. Stel ter voorbereiding voor elk onderdeel 3 vragen op.</a:t>
            </a:r>
            <a:br>
              <a:rPr lang="nl-NL" sz="18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b. Voer het gesprek met de studenten individueel.</a:t>
            </a:r>
            <a:br>
              <a:rPr lang="nl-NL" sz="18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c. Schrijf de resultaten kort op.</a:t>
            </a:r>
            <a:br>
              <a:rPr lang="nl-NL" sz="18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1800" dirty="0">
                <a:solidFill>
                  <a:schemeClr val="bg1">
                    <a:alpha val="80000"/>
                  </a:schemeClr>
                </a:solidFill>
              </a:rPr>
              <a:t>d. Welke conclusie trek je? We bespreken deze, anoniem. </a:t>
            </a:r>
          </a:p>
          <a:p>
            <a:pPr marL="0" indent="0">
              <a:buNone/>
            </a:pPr>
            <a:endParaRPr lang="nl-NL" sz="11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9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1051EB-2A1E-24FE-2C08-3C0E2A90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Werkplaats</a:t>
            </a:r>
          </a:p>
        </p:txBody>
      </p:sp>
      <p:pic>
        <p:nvPicPr>
          <p:cNvPr id="5" name="Picture 4" descr="Persoon in een tunnel">
            <a:extLst>
              <a:ext uri="{FF2B5EF4-FFF2-40B4-BE49-F238E27FC236}">
                <a16:creationId xmlns:a16="http://schemas.microsoft.com/office/drawing/2014/main" id="{439A4844-B8A1-5E20-F777-3BA11AC88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5" r="14065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C37868-487E-534B-D68D-BD8AC4D0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nl-NL" sz="2400">
                <a:solidFill>
                  <a:schemeClr val="bg1">
                    <a:alpha val="80000"/>
                  </a:schemeClr>
                </a:solidFill>
              </a:rPr>
              <a:t>Bekijk de IBO, wat moet je op stage overleggen?</a:t>
            </a:r>
          </a:p>
        </p:txBody>
      </p:sp>
    </p:spTree>
    <p:extLst>
      <p:ext uri="{BB962C8B-B14F-4D97-AF65-F5344CB8AC3E}">
        <p14:creationId xmlns:p14="http://schemas.microsoft.com/office/powerpoint/2010/main" val="18557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0FD6E-4056-8ECE-9DDE-5E04880D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25C5A9-A4B8-65AF-9BD8-0199ED9D7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D5B10F-BD32-F55D-379C-2696B5C3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Werkplaats</a:t>
            </a:r>
          </a:p>
        </p:txBody>
      </p:sp>
      <p:pic>
        <p:nvPicPr>
          <p:cNvPr id="5" name="Picture 4" descr="Persoon in een tunnel">
            <a:extLst>
              <a:ext uri="{FF2B5EF4-FFF2-40B4-BE49-F238E27FC236}">
                <a16:creationId xmlns:a16="http://schemas.microsoft.com/office/drawing/2014/main" id="{02F47895-2273-D545-E1F8-4654039EC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5" r="14065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F1FAC1-ACDB-C551-2FFD-EE69239CE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38B827-2A46-8F46-41BB-655654292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3EE6A0-9686-E9E5-8F1B-1D59D306A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3E468-DE12-E9E9-5E1D-D5BC5D11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Aan de slag</a:t>
            </a:r>
          </a:p>
        </p:txBody>
      </p:sp>
    </p:spTree>
    <p:extLst>
      <p:ext uri="{BB962C8B-B14F-4D97-AF65-F5344CB8AC3E}">
        <p14:creationId xmlns:p14="http://schemas.microsoft.com/office/powerpoint/2010/main" val="42870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B59B5B-FFCE-0AA6-4A91-3E9B3C4F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Vandaag</a:t>
            </a:r>
          </a:p>
        </p:txBody>
      </p:sp>
      <p:pic>
        <p:nvPicPr>
          <p:cNvPr id="5" name="Picture 4" descr="Een afspraak in een papieren agenda schrijven">
            <a:extLst>
              <a:ext uri="{FF2B5EF4-FFF2-40B4-BE49-F238E27FC236}">
                <a16:creationId xmlns:a16="http://schemas.microsoft.com/office/drawing/2014/main" id="{352C6DBE-22DE-3810-3C80-300F1DA3B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80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E01621-0AC2-D69F-6925-6EECFA6A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Terugblik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QA; leren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QA; leerstijlen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QA; intelligentie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QA; motivatie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WP; stage</a:t>
            </a:r>
          </a:p>
        </p:txBody>
      </p:sp>
    </p:spTree>
    <p:extLst>
      <p:ext uri="{BB962C8B-B14F-4D97-AF65-F5344CB8AC3E}">
        <p14:creationId xmlns:p14="http://schemas.microsoft.com/office/powerpoint/2010/main" val="14827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04D4A6-11E1-1213-2545-92C0F7FA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373669"/>
            <a:ext cx="4646584" cy="1323439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Terugblik vorige week</a:t>
            </a:r>
          </a:p>
        </p:txBody>
      </p:sp>
      <p:pic>
        <p:nvPicPr>
          <p:cNvPr id="1026" name="Picture 2" descr="NU Pedagogisch Werk onderwijs assistent pedagogiek">
            <a:extLst>
              <a:ext uri="{FF2B5EF4-FFF2-40B4-BE49-F238E27FC236}">
                <a16:creationId xmlns:a16="http://schemas.microsoft.com/office/drawing/2014/main" id="{2EDF3FB9-62A2-FD45-CA80-391DAD20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968" y="1429488"/>
            <a:ext cx="3503088" cy="45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4AFAF-F61C-7266-7F7F-7E5A23F0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4" y="1576392"/>
            <a:ext cx="4391025" cy="2454300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Kennis gemaakt met IBO: zijn er vragen?</a:t>
            </a:r>
          </a:p>
          <a:p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SMART Doelen opstellen </a:t>
            </a:r>
            <a:r>
              <a:rPr lang="nl-NL" sz="2000" dirty="0" err="1">
                <a:solidFill>
                  <a:schemeClr val="bg1">
                    <a:alpha val="80000"/>
                  </a:schemeClr>
                </a:solidFill>
              </a:rPr>
              <a:t>adhv</a:t>
            </a:r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alpha val="80000"/>
                  </a:schemeClr>
                </a:solidFill>
              </a:rPr>
              <a:t>rubrics</a:t>
            </a:r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Hechting  Nu pedagogisch werk Hoofdstuk 2 de leerling begeleiden; paragraaf 2.2 De Leerling</a:t>
            </a:r>
          </a:p>
          <a:p>
            <a:endParaRPr lang="nl-NL" sz="2000" dirty="0">
              <a:solidFill>
                <a:schemeClr val="bg1">
                  <a:alpha val="80000"/>
                </a:schemeClr>
              </a:solidFill>
            </a:endParaRPr>
          </a:p>
          <a:p>
            <a:endParaRPr lang="nl-NL" sz="20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Vooruitblik</a:t>
            </a:r>
            <a:br>
              <a:rPr lang="nl-NL" sz="20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Deze week doen we de rest van hoofdstuk 2:</a:t>
            </a:r>
            <a:br>
              <a:rPr lang="nl-NL" sz="20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vandaag: 2.1 Leren</a:t>
            </a:r>
            <a:br>
              <a:rPr lang="nl-NL" sz="20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 dirty="0">
                <a:solidFill>
                  <a:schemeClr val="bg1">
                    <a:alpha val="80000"/>
                  </a:schemeClr>
                </a:solidFill>
              </a:rPr>
              <a:t>morgen: 2.3 Pedagogisch klimaat</a:t>
            </a:r>
            <a:br>
              <a:rPr lang="nl-NL" sz="2000" dirty="0">
                <a:solidFill>
                  <a:schemeClr val="bg1">
                    <a:alpha val="80000"/>
                  </a:schemeClr>
                </a:solidFill>
              </a:rPr>
            </a:br>
            <a:endParaRPr lang="nl-NL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3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8D740F-7810-1B3F-B437-EA4A32CA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Instaptoets</a:t>
            </a:r>
          </a:p>
        </p:txBody>
      </p:sp>
      <p:grpSp>
        <p:nvGrpSpPr>
          <p:cNvPr id="3088" name="Group 3087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89" name="Group 3088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097" name="Freeform: Shape 3096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98" name="Freeform: Shape 3097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90" name="Group 3089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91" name="Group 3090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095" name="Freeform: Shape 3094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6" name="Freeform: Shape 3095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2" name="Group 3091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093" name="Freeform: Shape 3092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4" name="Freeform: Shape 3093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3074" name="Picture 2" descr="Het effect van een instaptoets op het studierendement van mbo-studenten -  CAOP">
            <a:extLst>
              <a:ext uri="{FF2B5EF4-FFF2-40B4-BE49-F238E27FC236}">
                <a16:creationId xmlns:a16="http://schemas.microsoft.com/office/drawing/2014/main" id="{AE50ED86-4FD2-2590-1621-A1A320DF5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r="29867" b="1"/>
          <a:stretch/>
        </p:blipFill>
        <p:spPr bwMode="auto">
          <a:xfrm>
            <a:off x="835024" y="2501691"/>
            <a:ext cx="2663825" cy="24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9A0D7-DC1F-C90E-9860-67122E05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454300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Maak de vragen: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Individueel</a:t>
            </a: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Het gaat erom om te kijken wat je al weet</a:t>
            </a:r>
          </a:p>
          <a:p>
            <a:endParaRPr lang="nl-NL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alpha val="80000"/>
                  </a:schemeClr>
                </a:solidFill>
              </a:rPr>
              <a:t>Dit zijn vragen zoals ze in de toets zouden kunnen komen.</a:t>
            </a:r>
          </a:p>
          <a:p>
            <a:pPr marL="0" indent="0">
              <a:buNone/>
            </a:pPr>
            <a:endParaRPr lang="nl-NL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2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3B912E-7270-E8ED-69E7-C1B1691D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99" y="1641752"/>
            <a:ext cx="6140450" cy="1323439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Leren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26D801-D275-5F04-EDB7-FAA886F9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4" y="2796671"/>
            <a:ext cx="3497262" cy="184483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C25944-88A0-2A1B-5868-E1267EBA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3146400"/>
            <a:ext cx="6140450" cy="2454300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Het verwerven ontwikkelen van:</a:t>
            </a:r>
            <a:br>
              <a:rPr lang="nl-NL" sz="200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kennis (weten)</a:t>
            </a:r>
            <a:br>
              <a:rPr lang="nl-NL" sz="200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inzicht (begrijpen)</a:t>
            </a:r>
            <a:br>
              <a:rPr lang="nl-NL" sz="200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vaardigheden (kunnen)</a:t>
            </a:r>
          </a:p>
          <a:p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Leren gaat beter als:</a:t>
            </a:r>
            <a:br>
              <a:rPr lang="nl-NL" sz="200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regelmatig en intensief oefenen</a:t>
            </a:r>
            <a:br>
              <a:rPr lang="nl-NL" sz="200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aandacht</a:t>
            </a:r>
            <a:br>
              <a:rPr lang="nl-NL" sz="2000">
                <a:solidFill>
                  <a:schemeClr val="bg1">
                    <a:alpha val="80000"/>
                  </a:schemeClr>
                </a:solidFill>
              </a:rPr>
            </a:br>
            <a:r>
              <a:rPr lang="nl-NL" sz="2000">
                <a:solidFill>
                  <a:schemeClr val="bg1">
                    <a:alpha val="80000"/>
                  </a:schemeClr>
                </a:solidFill>
              </a:rPr>
              <a:t>emotionele betrokkenheid (motivatie)</a:t>
            </a:r>
          </a:p>
          <a:p>
            <a:pPr marL="0" indent="0">
              <a:buNone/>
            </a:pPr>
            <a:endParaRPr lang="nl-NL" sz="20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1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23DAB9-C5D3-BA77-6B3D-20AE8B84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Factoren die het leren beïnvloeden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29DBEE-44E8-EC10-4687-B9040DFEA6EE}"/>
              </a:ext>
            </a:extLst>
          </p:cNvPr>
          <p:cNvSpPr>
            <a:spLocks/>
          </p:cNvSpPr>
          <p:nvPr/>
        </p:nvSpPr>
        <p:spPr>
          <a:xfrm>
            <a:off x="2421838" y="2425605"/>
            <a:ext cx="3596984" cy="302062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630936"/>
            <a:r>
              <a:rPr lang="nl-NL" sz="2800" b="1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Intern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Leergierigheid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Motivatie interesse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Intelligentie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Inzet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Prestatiegerichtheid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Taakgerichtheid</a:t>
            </a:r>
            <a:br>
              <a:rPr lang="nl-NL" sz="1242" kern="1200" dirty="0">
                <a:solidFill>
                  <a:srgbClr val="979797"/>
                </a:solidFill>
                <a:latin typeface="+mn-lt"/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828B8E-4A52-97CE-3E43-5AD69C596A89}"/>
              </a:ext>
            </a:extLst>
          </p:cNvPr>
          <p:cNvSpPr>
            <a:spLocks/>
          </p:cNvSpPr>
          <p:nvPr/>
        </p:nvSpPr>
        <p:spPr>
          <a:xfrm>
            <a:off x="6124614" y="2425605"/>
            <a:ext cx="4347854" cy="302062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30936"/>
            <a:r>
              <a:rPr lang="nl-NL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Leeromgeving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Structuur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Motivatie van de omgeving</a:t>
            </a:r>
          </a:p>
          <a:p>
            <a:pPr marL="457200" indent="-457200" defTabSz="630936">
              <a:buFont typeface="Arial" panose="020B0604020202020204" pitchFamily="34" charset="0"/>
              <a:buChar char="•"/>
            </a:pPr>
            <a:r>
              <a:rPr lang="nl-N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Moeilijkheid van de taak. </a:t>
            </a:r>
            <a:endParaRPr lang="nl-NL" sz="2800" dirty="0"/>
          </a:p>
        </p:txBody>
      </p:sp>
      <p:pic>
        <p:nvPicPr>
          <p:cNvPr id="2050" name="Picture 2" descr="Hermione raises her hand — Harry Potter Fan Zone">
            <a:extLst>
              <a:ext uri="{FF2B5EF4-FFF2-40B4-BE49-F238E27FC236}">
                <a16:creationId xmlns:a16="http://schemas.microsoft.com/office/drawing/2014/main" id="{E3C4CF2B-C870-CD82-3E5E-5D4E1D74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25" y="1211150"/>
            <a:ext cx="2110899" cy="26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8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B97A2F4F-8F58-E379-87B9-23701CA3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nl-NL" sz="4000" dirty="0"/>
              <a:t>Leerstijlen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8F9D75-A1F3-E576-8C96-158A5A8C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9139116" cy="2937969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Sociaal leren (</a:t>
            </a:r>
            <a:r>
              <a:rPr lang="nl-NL" sz="2400" dirty="0" err="1">
                <a:solidFill>
                  <a:schemeClr val="tx1">
                    <a:alpha val="80000"/>
                  </a:schemeClr>
                </a:solidFill>
              </a:rPr>
              <a:t>modeling</a:t>
            </a:r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Cognitief leren (kennis opdoen door interactie met omgeving)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Ontdekken leren (actiever, doelen stellen)</a:t>
            </a:r>
          </a:p>
          <a:p>
            <a:r>
              <a:rPr lang="nl-NL" sz="2400" dirty="0">
                <a:solidFill>
                  <a:schemeClr val="tx1">
                    <a:alpha val="80000"/>
                  </a:schemeClr>
                </a:solidFill>
              </a:rPr>
              <a:t>Associatief leren (behaviorisme, belonen/straffen)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D0220F-A734-D211-BAF6-9F276080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193" y="1348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0C89B-0490-320E-C6F8-62C92830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Leerstijlen Kolb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4F18C1-960A-6A4B-9B4C-E16FE6FC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endParaRPr lang="nl-NL" sz="240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986262-57C5-987C-2009-F298BDB6C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72" y="346768"/>
            <a:ext cx="6468440" cy="39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6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A8B76-7C54-1F9F-AB72-F14341AC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FEE1FD23-7F8A-E295-1130-3B613F5F2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42B8A-0155-DAB1-9719-BDB15DEB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179656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Leerstijlen Vermunt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8D30CB-D9B7-9F29-9FBD-196263B9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endParaRPr lang="nl-NL" sz="240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2C5FE816-F6AF-EC27-AA10-F7BBD666B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5ADCB072-FA11-F95B-2A5E-D35F63C86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9FFF48-4856-BC97-1834-1E4286CCC4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F409E60-B8E6-E77E-3F1C-4208932DB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6EA57426-5EBB-5E3D-BBB9-4AF22D5E2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8B3A26F-5CDE-EE29-7EEB-C83E5B401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743C6AC-2D9F-3432-363B-07DB1DFD8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B27CCA-9BC0-E2F5-C409-0820F9F87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25" y="777738"/>
            <a:ext cx="8750750" cy="53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5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352</Words>
  <Application>Microsoft Office PowerPoint</Application>
  <PresentationFormat>Breedbeeld</PresentationFormat>
  <Paragraphs>67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WP QA Profiel OA</vt:lpstr>
      <vt:lpstr>Vandaag</vt:lpstr>
      <vt:lpstr>Terugblik vorige week</vt:lpstr>
      <vt:lpstr>Instaptoets</vt:lpstr>
      <vt:lpstr>Leren</vt:lpstr>
      <vt:lpstr>Factoren die het leren beïnvloeden</vt:lpstr>
      <vt:lpstr>Leerstijlen</vt:lpstr>
      <vt:lpstr>Leerstijlen Kolb</vt:lpstr>
      <vt:lpstr>Leerstijlen Vermunt</vt:lpstr>
      <vt:lpstr>Intelligentie </vt:lpstr>
      <vt:lpstr>Motivatie  Het willen leren</vt:lpstr>
      <vt:lpstr>Opdracht</vt:lpstr>
      <vt:lpstr>Werkplaats</vt:lpstr>
      <vt:lpstr>Werkplaats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QA Profiel OA</dc:title>
  <dc:creator>Freddy Vredegoor</dc:creator>
  <cp:lastModifiedBy>Freddy Vredegoor</cp:lastModifiedBy>
  <cp:revision>1</cp:revision>
  <dcterms:created xsi:type="dcterms:W3CDTF">2024-02-13T12:11:10Z</dcterms:created>
  <dcterms:modified xsi:type="dcterms:W3CDTF">2024-02-13T13:10:52Z</dcterms:modified>
</cp:coreProperties>
</file>